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70" r:id="rId4"/>
    <p:sldId id="258" r:id="rId5"/>
    <p:sldId id="271" r:id="rId6"/>
    <p:sldId id="259" r:id="rId7"/>
    <p:sldId id="269" r:id="rId8"/>
    <p:sldId id="260" r:id="rId9"/>
    <p:sldId id="262" r:id="rId10"/>
    <p:sldId id="268" r:id="rId11"/>
    <p:sldId id="263" r:id="rId12"/>
    <p:sldId id="264" r:id="rId13"/>
    <p:sldId id="266" r:id="rId14"/>
    <p:sldId id="265" r:id="rId15"/>
    <p:sldId id="267" r:id="rId16"/>
    <p:sldId id="261" r:id="rId17"/>
    <p:sldId id="272"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AD4D7934-0295-470F-88A4-70894BC48862}" type="datetimeFigureOut">
              <a:rPr lang="el-GR" smtClean="0"/>
              <a:t>23/3/2014</a:t>
            </a:fld>
            <a:endParaRPr lang="el-GR"/>
          </a:p>
        </p:txBody>
      </p:sp>
      <p:sp>
        <p:nvSpPr>
          <p:cNvPr id="2" name="Footer Placeholder 1"/>
          <p:cNvSpPr>
            <a:spLocks noGrp="1"/>
          </p:cNvSpPr>
          <p:nvPr>
            <p:ph type="ftr" sz="quarter" idx="11"/>
          </p:nvPr>
        </p:nvSpPr>
        <p:spPr/>
        <p:txBody>
          <a:bodyPr/>
          <a:lstStyle/>
          <a:p>
            <a:endParaRPr lang="el-GR"/>
          </a:p>
        </p:txBody>
      </p:sp>
      <p:sp>
        <p:nvSpPr>
          <p:cNvPr id="15" name="Slide Number Placeholder 14"/>
          <p:cNvSpPr>
            <a:spLocks noGrp="1"/>
          </p:cNvSpPr>
          <p:nvPr>
            <p:ph type="sldNum" sz="quarter" idx="12"/>
          </p:nvPr>
        </p:nvSpPr>
        <p:spPr>
          <a:xfrm>
            <a:off x="8229600" y="6473952"/>
            <a:ext cx="758952" cy="246888"/>
          </a:xfrm>
        </p:spPr>
        <p:txBody>
          <a:bodyPr/>
          <a:lstStyle/>
          <a:p>
            <a:fld id="{BC96A6FC-518C-4B5F-8230-6E168483B5FC}"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4D7934-0295-470F-88A4-70894BC48862}" type="datetimeFigureOut">
              <a:rPr lang="el-GR" smtClean="0"/>
              <a:t>23/3/2014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C96A6FC-518C-4B5F-8230-6E168483B5FC}"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4D7934-0295-470F-88A4-70894BC48862}" type="datetimeFigureOut">
              <a:rPr lang="el-GR" smtClean="0"/>
              <a:t>23/3/2014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C96A6FC-518C-4B5F-8230-6E168483B5FC}"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D4D7934-0295-470F-88A4-70894BC48862}" type="datetimeFigureOut">
              <a:rPr lang="el-GR" smtClean="0"/>
              <a:t>23/3/2014</a:t>
            </a:fld>
            <a:endParaRPr lang="el-GR"/>
          </a:p>
        </p:txBody>
      </p:sp>
      <p:sp>
        <p:nvSpPr>
          <p:cNvPr id="19" name="Footer Placeholder 18"/>
          <p:cNvSpPr>
            <a:spLocks noGrp="1"/>
          </p:cNvSpPr>
          <p:nvPr>
            <p:ph type="ftr" sz="quarter" idx="11"/>
          </p:nvPr>
        </p:nvSpPr>
        <p:spPr>
          <a:xfrm>
            <a:off x="3581400" y="76200"/>
            <a:ext cx="2895600" cy="288925"/>
          </a:xfrm>
        </p:spPr>
        <p:txBody>
          <a:bodyPr/>
          <a:lstStyle/>
          <a:p>
            <a:endParaRPr lang="el-GR"/>
          </a:p>
        </p:txBody>
      </p:sp>
      <p:sp>
        <p:nvSpPr>
          <p:cNvPr id="16" name="Slide Number Placeholder 15"/>
          <p:cNvSpPr>
            <a:spLocks noGrp="1"/>
          </p:cNvSpPr>
          <p:nvPr>
            <p:ph type="sldNum" sz="quarter" idx="12"/>
          </p:nvPr>
        </p:nvSpPr>
        <p:spPr>
          <a:xfrm>
            <a:off x="8229600" y="6473952"/>
            <a:ext cx="758952" cy="246888"/>
          </a:xfrm>
        </p:spPr>
        <p:txBody>
          <a:bodyPr/>
          <a:lstStyle/>
          <a:p>
            <a:fld id="{BC96A6FC-518C-4B5F-8230-6E168483B5FC}"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AD4D7934-0295-470F-88A4-70894BC48862}" type="datetimeFigureOut">
              <a:rPr lang="el-GR" smtClean="0"/>
              <a:t>23/3/2014</a:t>
            </a:fld>
            <a:endParaRPr lang="el-GR"/>
          </a:p>
        </p:txBody>
      </p:sp>
      <p:sp>
        <p:nvSpPr>
          <p:cNvPr id="11" name="Footer Placeholder 10"/>
          <p:cNvSpPr>
            <a:spLocks noGrp="1"/>
          </p:cNvSpPr>
          <p:nvPr>
            <p:ph type="ftr" sz="quarter" idx="11"/>
          </p:nvPr>
        </p:nvSpPr>
        <p:spPr/>
        <p:txBody>
          <a:bodyPr/>
          <a:lstStyle/>
          <a:p>
            <a:endParaRPr lang="el-GR"/>
          </a:p>
        </p:txBody>
      </p:sp>
      <p:sp>
        <p:nvSpPr>
          <p:cNvPr id="16" name="Slide Number Placeholder 15"/>
          <p:cNvSpPr>
            <a:spLocks noGrp="1"/>
          </p:cNvSpPr>
          <p:nvPr>
            <p:ph type="sldNum" sz="quarter" idx="12"/>
          </p:nvPr>
        </p:nvSpPr>
        <p:spPr/>
        <p:txBody>
          <a:bodyPr/>
          <a:lstStyle/>
          <a:p>
            <a:fld id="{BC96A6FC-518C-4B5F-8230-6E168483B5FC}" type="slidenum">
              <a:rPr lang="el-GR" smtClean="0"/>
              <a:t>‹#›</a:t>
            </a:fld>
            <a:endParaRPr lang="el-G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AD4D7934-0295-470F-88A4-70894BC48862}" type="datetimeFigureOut">
              <a:rPr lang="el-GR" smtClean="0"/>
              <a:t>23/3/2014</a:t>
            </a:fld>
            <a:endParaRPr lang="el-GR"/>
          </a:p>
        </p:txBody>
      </p:sp>
      <p:sp>
        <p:nvSpPr>
          <p:cNvPr id="10" name="Footer Placeholder 9"/>
          <p:cNvSpPr>
            <a:spLocks noGrp="1"/>
          </p:cNvSpPr>
          <p:nvPr>
            <p:ph type="ftr" sz="quarter" idx="11"/>
          </p:nvPr>
        </p:nvSpPr>
        <p:spPr/>
        <p:txBody>
          <a:bodyPr/>
          <a:lstStyle/>
          <a:p>
            <a:endParaRPr lang="el-GR"/>
          </a:p>
        </p:txBody>
      </p:sp>
      <p:sp>
        <p:nvSpPr>
          <p:cNvPr id="31" name="Slide Number Placeholder 30"/>
          <p:cNvSpPr>
            <a:spLocks noGrp="1"/>
          </p:cNvSpPr>
          <p:nvPr>
            <p:ph type="sldNum" sz="quarter" idx="12"/>
          </p:nvPr>
        </p:nvSpPr>
        <p:spPr/>
        <p:txBody>
          <a:bodyPr/>
          <a:lstStyle/>
          <a:p>
            <a:fld id="{BC96A6FC-518C-4B5F-8230-6E168483B5FC}"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AD4D7934-0295-470F-88A4-70894BC48862}" type="datetimeFigureOut">
              <a:rPr lang="el-GR" smtClean="0"/>
              <a:t>23/3/2014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229600" y="6477000"/>
            <a:ext cx="762000" cy="246888"/>
          </a:xfrm>
        </p:spPr>
        <p:txBody>
          <a:bodyPr/>
          <a:lstStyle/>
          <a:p>
            <a:fld id="{BC96A6FC-518C-4B5F-8230-6E168483B5FC}" type="slidenum">
              <a:rPr lang="el-GR" smtClean="0"/>
              <a:t>‹#›</a:t>
            </a:fld>
            <a:endParaRPr lang="el-GR"/>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D4D7934-0295-470F-88A4-70894BC48862}" type="datetimeFigureOut">
              <a:rPr lang="el-GR" smtClean="0"/>
              <a:t>23/3/2014</a:t>
            </a:fld>
            <a:endParaRPr lang="el-GR"/>
          </a:p>
        </p:txBody>
      </p:sp>
      <p:sp>
        <p:nvSpPr>
          <p:cNvPr id="21" name="Footer Placeholder 20"/>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C96A6FC-518C-4B5F-8230-6E168483B5FC}"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D4D7934-0295-470F-88A4-70894BC48862}" type="datetimeFigureOut">
              <a:rPr lang="el-GR" smtClean="0"/>
              <a:t>23/3/2014</a:t>
            </a:fld>
            <a:endParaRPr lang="el-GR"/>
          </a:p>
        </p:txBody>
      </p:sp>
      <p:sp>
        <p:nvSpPr>
          <p:cNvPr id="24" name="Footer Placeholder 23"/>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C96A6FC-518C-4B5F-8230-6E168483B5FC}"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D4D7934-0295-470F-88A4-70894BC48862}" type="datetimeFigureOut">
              <a:rPr lang="el-GR" smtClean="0"/>
              <a:t>23/3/2014</a:t>
            </a:fld>
            <a:endParaRPr lang="el-GR"/>
          </a:p>
        </p:txBody>
      </p:sp>
      <p:sp>
        <p:nvSpPr>
          <p:cNvPr id="29" name="Footer Placeholder 28"/>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C96A6FC-518C-4B5F-8230-6E168483B5FC}"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AD4D7934-0295-470F-88A4-70894BC48862}" type="datetimeFigureOut">
              <a:rPr lang="el-GR" smtClean="0"/>
              <a:t>23/3/2014</a:t>
            </a:fld>
            <a:endParaRPr lang="el-GR"/>
          </a:p>
        </p:txBody>
      </p:sp>
      <p:sp>
        <p:nvSpPr>
          <p:cNvPr id="5" name="Footer Placeholder 4"/>
          <p:cNvSpPr>
            <a:spLocks noGrp="1"/>
          </p:cNvSpPr>
          <p:nvPr>
            <p:ph type="ftr" sz="quarter" idx="11"/>
          </p:nvPr>
        </p:nvSpPr>
        <p:spPr/>
        <p:txBody>
          <a:bodyPr/>
          <a:lstStyle/>
          <a:p>
            <a:endParaRPr lang="el-GR"/>
          </a:p>
        </p:txBody>
      </p:sp>
      <p:sp>
        <p:nvSpPr>
          <p:cNvPr id="31" name="Slide Number Placeholder 30"/>
          <p:cNvSpPr>
            <a:spLocks noGrp="1"/>
          </p:cNvSpPr>
          <p:nvPr>
            <p:ph type="sldNum" sz="quarter" idx="12"/>
          </p:nvPr>
        </p:nvSpPr>
        <p:spPr/>
        <p:txBody>
          <a:bodyPr/>
          <a:lstStyle/>
          <a:p>
            <a:fld id="{BC96A6FC-518C-4B5F-8230-6E168483B5FC}" type="slidenum">
              <a:rPr lang="el-GR" smtClean="0"/>
              <a:t>‹#›</a:t>
            </a:fld>
            <a:endParaRPr lang="el-GR"/>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D4D7934-0295-470F-88A4-70894BC48862}" type="datetimeFigureOut">
              <a:rPr lang="el-GR" smtClean="0"/>
              <a:t>23/3/2014</a:t>
            </a:fld>
            <a:endParaRPr lang="el-G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l-G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C96A6FC-518C-4B5F-8230-6E168483B5FC}" type="slidenum">
              <a:rPr lang="el-GR" smtClean="0"/>
              <a:t>‹#›</a:t>
            </a:fld>
            <a:endParaRPr lang="el-G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Το </a:t>
            </a:r>
            <a:r>
              <a:rPr lang="el-GR" dirty="0" smtClean="0"/>
              <a:t>Παναθηναϊκο</a:t>
            </a:r>
            <a:r>
              <a:rPr lang="el-GR" dirty="0" smtClean="0"/>
              <a:t> </a:t>
            </a:r>
            <a:r>
              <a:rPr lang="el-GR" dirty="0" smtClean="0"/>
              <a:t>Σταδιο</a:t>
            </a:r>
            <a:endParaRPr lang="el-GR" dirty="0"/>
          </a:p>
        </p:txBody>
      </p:sp>
      <p:pic>
        <p:nvPicPr>
          <p:cNvPr id="22530" name="Picture 2" descr="http://upload.wikimedia.org/wikipedia/commons/thumb/d/da/Panathenaic_stadium_panorama.jpg/900px-Panathenaic_stadium_panorama.jpg"/>
          <p:cNvPicPr>
            <a:picLocks noChangeAspect="1" noChangeArrowheads="1"/>
          </p:cNvPicPr>
          <p:nvPr/>
        </p:nvPicPr>
        <p:blipFill>
          <a:blip r:embed="rId2"/>
          <a:srcRect/>
          <a:stretch>
            <a:fillRect/>
          </a:stretch>
        </p:blipFill>
        <p:spPr bwMode="auto">
          <a:xfrm>
            <a:off x="285720" y="2643182"/>
            <a:ext cx="8572500" cy="23622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C:\Documents and Settings\Administrator\Desktop\stadio_ziller.jpg"/>
          <p:cNvPicPr>
            <a:picLocks noGrp="1" noChangeAspect="1" noChangeArrowheads="1"/>
          </p:cNvPicPr>
          <p:nvPr>
            <p:ph idx="4294967295"/>
          </p:nvPr>
        </p:nvPicPr>
        <p:blipFill>
          <a:blip r:embed="rId2"/>
          <a:srcRect/>
          <a:stretch>
            <a:fillRect/>
          </a:stretch>
        </p:blipFill>
        <p:spPr bwMode="auto">
          <a:xfrm>
            <a:off x="1071538" y="1214422"/>
            <a:ext cx="7324725" cy="385762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14400" y="1143000"/>
            <a:ext cx="8229600" cy="4708525"/>
          </a:xfrm>
        </p:spPr>
        <p:txBody>
          <a:bodyPr>
            <a:normAutofit fontScale="92500" lnSpcReduction="20000"/>
          </a:bodyPr>
          <a:lstStyle/>
          <a:p>
            <a:pPr>
              <a:buFont typeface="Wingdings" pitchFamily="2" charset="2"/>
              <a:buChar char="Ø"/>
            </a:pPr>
            <a:r>
              <a:rPr lang="el-GR" dirty="0" smtClean="0"/>
              <a:t>Την </a:t>
            </a:r>
            <a:r>
              <a:rPr lang="el-GR" dirty="0" smtClean="0"/>
              <a:t>αναβίωση των σύγχρονων Ολυμπιακών αγώνων οφείλουμε </a:t>
            </a:r>
            <a:r>
              <a:rPr lang="el-GR" dirty="0" smtClean="0"/>
              <a:t>στον βαθύ γνώστη της αρχαίας ελληνικής γραμματείας, τον γάλλο βαρόνο </a:t>
            </a:r>
            <a:r>
              <a:rPr lang="el-GR" dirty="0" err="1" smtClean="0"/>
              <a:t>Pierre</a:t>
            </a:r>
            <a:r>
              <a:rPr lang="el-GR" dirty="0" smtClean="0"/>
              <a:t> </a:t>
            </a:r>
            <a:r>
              <a:rPr lang="el-GR" dirty="0" err="1" smtClean="0"/>
              <a:t>de</a:t>
            </a:r>
            <a:r>
              <a:rPr lang="el-GR" dirty="0" smtClean="0"/>
              <a:t> </a:t>
            </a:r>
            <a:r>
              <a:rPr lang="el-GR" dirty="0" err="1" smtClean="0"/>
              <a:t>Coubertin</a:t>
            </a:r>
            <a:r>
              <a:rPr lang="el-GR" dirty="0" smtClean="0"/>
              <a:t>, οργανωτή του Διεθνούς Αθλητικού Συνεδρίου στο Παρίσι το 1894. </a:t>
            </a:r>
            <a:endParaRPr lang="el-GR" dirty="0" smtClean="0"/>
          </a:p>
          <a:p>
            <a:pPr>
              <a:buFont typeface="Wingdings" pitchFamily="2" charset="2"/>
              <a:buChar char="Ø"/>
            </a:pPr>
            <a:r>
              <a:rPr lang="el-GR" dirty="0" smtClean="0"/>
              <a:t>Πρόεδρος </a:t>
            </a:r>
            <a:r>
              <a:rPr lang="el-GR" dirty="0" smtClean="0"/>
              <a:t>του Συνεδρίου και πληρεξούσιος του Πανελληνίου Γυμναστικού Συλλόγου ήταν ο Δημήτριος Βικέλας ο οποίος έπεισε το Συνέδριο να διεξαχθούν στην ελληνική πρωτεύουσα το 1896, οι πρώτοι Διεθνείς Ολυμπιακοί Αγώνες</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14400" y="928688"/>
            <a:ext cx="8229600" cy="4708525"/>
          </a:xfrm>
        </p:spPr>
        <p:txBody>
          <a:bodyPr/>
          <a:lstStyle/>
          <a:p>
            <a:pPr>
              <a:buFont typeface="Wingdings" pitchFamily="2" charset="2"/>
              <a:buChar char="Ø"/>
            </a:pPr>
            <a:r>
              <a:rPr lang="el-GR" dirty="0" smtClean="0"/>
              <a:t>Το Παναθηναϊκό Στάδιο κλήθηκε τότε να φιλοξενήσει τη διεξαγωγή των διεθνών αγώνων και αποτέλεσε το επίκεντρο των προετοιμασιών της πόλης </a:t>
            </a:r>
            <a:r>
              <a:rPr lang="el-GR" dirty="0" smtClean="0"/>
              <a:t>για </a:t>
            </a:r>
            <a:r>
              <a:rPr lang="el-GR" dirty="0" smtClean="0"/>
              <a:t>τη μεγάλη διεθνή συνάντηση. Την υπέρογκη δαπάνη για την ανακατασκευή του κυρίως ανέλαβε </a:t>
            </a:r>
            <a:r>
              <a:rPr lang="el-GR" dirty="0" smtClean="0"/>
              <a:t>ένας </a:t>
            </a:r>
            <a:r>
              <a:rPr lang="el-GR" dirty="0" smtClean="0"/>
              <a:t>εθνικός ευεργέτης, ο Γεώργιος Αβέρωφ. </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C:\Documents and Settings\Administrator\Desktop\K1f19.jpg"/>
          <p:cNvPicPr>
            <a:picLocks noGrp="1" noChangeAspect="1" noChangeArrowheads="1"/>
          </p:cNvPicPr>
          <p:nvPr>
            <p:ph idx="4294967295"/>
          </p:nvPr>
        </p:nvPicPr>
        <p:blipFill>
          <a:blip r:embed="rId2"/>
          <a:srcRect/>
          <a:stretch>
            <a:fillRect/>
          </a:stretch>
        </p:blipFill>
        <p:spPr bwMode="auto">
          <a:xfrm>
            <a:off x="1643042" y="1428736"/>
            <a:ext cx="5715000" cy="4333875"/>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14400" y="1143000"/>
            <a:ext cx="8229600" cy="4708525"/>
          </a:xfrm>
        </p:spPr>
        <p:txBody>
          <a:bodyPr>
            <a:normAutofit lnSpcReduction="10000"/>
          </a:bodyPr>
          <a:lstStyle/>
          <a:p>
            <a:r>
              <a:rPr lang="el-GR" dirty="0" smtClean="0"/>
              <a:t>Οι πρώτοι διεθνείς Ολυμπιακοί αγώνες άρχισαν στις 25 Μαρτίου και έληξαν στις 3 Απριλίου, σημειώνοντας μεγάλη επιτυχία. Τη νίκη του Μαραθωνίου, του δημοφιλέστερου των αγωνισμάτων απέσπασε ο Σπύρος Λούης. Στο Παναθηναϊκό Στάδιο ακούστηκε </a:t>
            </a:r>
            <a:r>
              <a:rPr lang="el-GR" dirty="0" smtClean="0"/>
              <a:t>για </a:t>
            </a:r>
            <a:r>
              <a:rPr lang="el-GR" dirty="0" smtClean="0"/>
              <a:t>πρώτη φορά και ο Ολυμπιακός </a:t>
            </a:r>
            <a:r>
              <a:rPr lang="el-GR" dirty="0" smtClean="0"/>
              <a:t>Ύμνος </a:t>
            </a:r>
            <a:r>
              <a:rPr lang="el-GR" dirty="0" smtClean="0"/>
              <a:t>σε στίχους του Κωστή Παλαμά και μελοποίηση του Σπύρου </a:t>
            </a:r>
            <a:r>
              <a:rPr lang="el-GR" dirty="0" err="1" smtClean="0"/>
              <a:t>Σαμάρα</a:t>
            </a:r>
            <a:r>
              <a:rPr lang="el-GR" dirty="0" smtClean="0"/>
              <a:t>.</a:t>
            </a:r>
            <a:br>
              <a:rPr lang="el-GR" dirty="0" smtClean="0"/>
            </a:b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Documents and Settings\Administrator\Desktop\K1f21.jpg"/>
          <p:cNvPicPr>
            <a:picLocks noGrp="1" noChangeAspect="1" noChangeArrowheads="1"/>
          </p:cNvPicPr>
          <p:nvPr>
            <p:ph idx="4294967295"/>
          </p:nvPr>
        </p:nvPicPr>
        <p:blipFill>
          <a:blip r:embed="rId2"/>
          <a:srcRect/>
          <a:stretch>
            <a:fillRect/>
          </a:stretch>
        </p:blipFill>
        <p:spPr bwMode="auto">
          <a:xfrm>
            <a:off x="1428728" y="928670"/>
            <a:ext cx="6434138" cy="4471987"/>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14400" y="1285875"/>
            <a:ext cx="8229600" cy="4708525"/>
          </a:xfrm>
        </p:spPr>
        <p:txBody>
          <a:bodyPr>
            <a:normAutofit fontScale="92500" lnSpcReduction="10000"/>
          </a:bodyPr>
          <a:lstStyle/>
          <a:p>
            <a:pPr>
              <a:buNone/>
            </a:pPr>
            <a:r>
              <a:rPr lang="en-US" dirty="0" smtClean="0"/>
              <a:t>     </a:t>
            </a:r>
            <a:r>
              <a:rPr lang="el-GR" dirty="0" smtClean="0"/>
              <a:t>Το </a:t>
            </a:r>
            <a:r>
              <a:rPr lang="el-GR" dirty="0" smtClean="0"/>
              <a:t>Παναθηναϊκό Στάδιο σε όλη τη διάρκεια του αιώνα που μας πέρασε, φιλοξένησε ποικίλες εκδηλώσεις, Πανελλήνιους και Διεθνείς Αγώνες. Στους Ολυμπιακούς Αγώνες της Αθήνας το 2004 γνώρισε και πάλι στιγμές αγωνίας και συγκίνησης στο άθλημα της τοξοβολίας και στον τερματισμό του Μαραθώνιου δρόμου. Ως δημιούργημα των Αθηναίων όπως υποδηλώνει το περήφανο όνομά του, Παναθηναϊκό Στάδιο, είναι προορισμένο από τα αρχαία χρόνια να φιλοξενεί την ευγενή άμιλλα του </a:t>
            </a:r>
            <a:r>
              <a:rPr lang="el-GR" dirty="0" smtClean="0"/>
              <a:t>νου </a:t>
            </a:r>
            <a:r>
              <a:rPr lang="el-GR" dirty="0" smtClean="0"/>
              <a:t>και του σώματος.</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ΕΙΚΟΝΕΣ ΑΠΟ ΤΟ ΠΑΝΑΘΗΝΑΙΚΟ ΣΤΑΔΙΟ </a:t>
            </a:r>
            <a:endParaRPr lang="el-GR" dirty="0"/>
          </a:p>
        </p:txBody>
      </p:sp>
      <p:pic>
        <p:nvPicPr>
          <p:cNvPr id="29699" name="Picture 3" descr="C:\Documents and Settings\Administrator\Desktop\images.jpg"/>
          <p:cNvPicPr>
            <a:picLocks noGrp="1" noChangeAspect="1" noChangeArrowheads="1"/>
          </p:cNvPicPr>
          <p:nvPr>
            <p:ph idx="1"/>
          </p:nvPr>
        </p:nvPicPr>
        <p:blipFill>
          <a:blip r:embed="rId2"/>
          <a:srcRect/>
          <a:stretch>
            <a:fillRect/>
          </a:stretch>
        </p:blipFill>
        <p:spPr bwMode="auto">
          <a:xfrm rot="19837955">
            <a:off x="3001054" y="2611829"/>
            <a:ext cx="3945244" cy="2201997"/>
          </a:xfrm>
          <a:prstGeom prst="rect">
            <a:avLst/>
          </a:prstGeom>
          <a:noFill/>
        </p:spPr>
      </p:pic>
      <p:pic>
        <p:nvPicPr>
          <p:cNvPr id="29700" name="Picture 4" descr="C:\Documents and Settings\Administrator\Desktop\κατάλογος.jpg"/>
          <p:cNvPicPr>
            <a:picLocks noChangeAspect="1" noChangeArrowheads="1"/>
          </p:cNvPicPr>
          <p:nvPr/>
        </p:nvPicPr>
        <p:blipFill>
          <a:blip r:embed="rId3"/>
          <a:srcRect/>
          <a:stretch>
            <a:fillRect/>
          </a:stretch>
        </p:blipFill>
        <p:spPr bwMode="auto">
          <a:xfrm rot="644845">
            <a:off x="5731543" y="1427682"/>
            <a:ext cx="3248029" cy="2069029"/>
          </a:xfrm>
          <a:prstGeom prst="rect">
            <a:avLst/>
          </a:prstGeom>
          <a:noFill/>
        </p:spPr>
      </p:pic>
      <p:pic>
        <p:nvPicPr>
          <p:cNvPr id="29701" name="Picture 5" descr="C:\Documents and Settings\Administrator\Desktop\images.jpg"/>
          <p:cNvPicPr>
            <a:picLocks noChangeAspect="1" noChangeArrowheads="1"/>
          </p:cNvPicPr>
          <p:nvPr/>
        </p:nvPicPr>
        <p:blipFill>
          <a:blip r:embed="rId4"/>
          <a:srcRect/>
          <a:stretch>
            <a:fillRect/>
          </a:stretch>
        </p:blipFill>
        <p:spPr bwMode="auto">
          <a:xfrm rot="21313103">
            <a:off x="714348" y="1571612"/>
            <a:ext cx="3279986" cy="2425430"/>
          </a:xfrm>
          <a:prstGeom prst="rect">
            <a:avLst/>
          </a:prstGeom>
          <a:noFill/>
        </p:spPr>
      </p:pic>
      <p:pic>
        <p:nvPicPr>
          <p:cNvPr id="29702" name="Picture 6" descr="C:\Documents and Settings\Administrator\Desktop\images.jpg"/>
          <p:cNvPicPr>
            <a:picLocks noChangeAspect="1" noChangeArrowheads="1"/>
          </p:cNvPicPr>
          <p:nvPr/>
        </p:nvPicPr>
        <p:blipFill>
          <a:blip r:embed="rId5"/>
          <a:srcRect/>
          <a:stretch>
            <a:fillRect/>
          </a:stretch>
        </p:blipFill>
        <p:spPr bwMode="auto">
          <a:xfrm rot="20827110">
            <a:off x="214282" y="4000504"/>
            <a:ext cx="3663247" cy="2428892"/>
          </a:xfrm>
          <a:prstGeom prst="rect">
            <a:avLst/>
          </a:prstGeom>
          <a:noFill/>
        </p:spPr>
      </p:pic>
      <p:pic>
        <p:nvPicPr>
          <p:cNvPr id="29703" name="Picture 7" descr="C:\Documents and Settings\Administrator\Desktop\images.jpg"/>
          <p:cNvPicPr>
            <a:picLocks noChangeAspect="1" noChangeArrowheads="1"/>
          </p:cNvPicPr>
          <p:nvPr/>
        </p:nvPicPr>
        <p:blipFill>
          <a:blip r:embed="rId6"/>
          <a:srcRect/>
          <a:stretch>
            <a:fillRect/>
          </a:stretch>
        </p:blipFill>
        <p:spPr bwMode="auto">
          <a:xfrm>
            <a:off x="4097274" y="4490407"/>
            <a:ext cx="4926833" cy="1676403"/>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14400" y="1143000"/>
            <a:ext cx="8229600" cy="4737100"/>
          </a:xfrm>
        </p:spPr>
        <p:txBody>
          <a:bodyPr>
            <a:normAutofit fontScale="70000" lnSpcReduction="20000"/>
          </a:bodyPr>
          <a:lstStyle/>
          <a:p>
            <a:pPr>
              <a:buFont typeface="Wingdings" pitchFamily="2" charset="2"/>
              <a:buChar char="Ø"/>
            </a:pPr>
            <a:r>
              <a:rPr lang="el-GR" dirty="0" smtClean="0"/>
              <a:t> </a:t>
            </a:r>
            <a:r>
              <a:rPr lang="el-GR" dirty="0" smtClean="0"/>
              <a:t> Το </a:t>
            </a:r>
            <a:r>
              <a:rPr lang="el-GR" dirty="0" smtClean="0"/>
              <a:t>Παναθηναϊκό Στάδιο βρίσκεται στη θέση αρχαίου ελληνικού Σταδίου και </a:t>
            </a:r>
            <a:r>
              <a:rPr lang="el-GR" dirty="0" smtClean="0"/>
              <a:t>γι</a:t>
            </a:r>
            <a:r>
              <a:rPr lang="el-GR" dirty="0" smtClean="0"/>
              <a:t>α</a:t>
            </a:r>
            <a:r>
              <a:rPr lang="el-GR" dirty="0" smtClean="0"/>
              <a:t> </a:t>
            </a:r>
            <a:r>
              <a:rPr lang="el-GR" dirty="0" smtClean="0"/>
              <a:t>πολλούς αιώνες φιλοξένησε τη διοργάνωση γυμνικών αγώνων, αγώνων στίβου όπως θα λέγαμε σήμερα</a:t>
            </a:r>
            <a:r>
              <a:rPr lang="el-GR" dirty="0" smtClean="0"/>
              <a:t>.</a:t>
            </a:r>
            <a:endParaRPr lang="en-US" dirty="0" smtClean="0"/>
          </a:p>
          <a:p>
            <a:pPr>
              <a:buFont typeface="Wingdings" pitchFamily="2" charset="2"/>
              <a:buChar char="Ø"/>
            </a:pPr>
            <a:r>
              <a:rPr lang="el-GR" dirty="0" smtClean="0"/>
              <a:t> </a:t>
            </a:r>
            <a:r>
              <a:rPr lang="el-GR" dirty="0" smtClean="0"/>
              <a:t> Όταν </a:t>
            </a:r>
            <a:r>
              <a:rPr lang="el-GR" dirty="0" smtClean="0"/>
              <a:t>ο ρήτορας Λυκούργος ανέλαβε το 338 </a:t>
            </a:r>
            <a:r>
              <a:rPr lang="el-GR" dirty="0" err="1" smtClean="0"/>
              <a:t>π.Χ</a:t>
            </a:r>
            <a:r>
              <a:rPr lang="el-GR" dirty="0" err="1" smtClean="0"/>
              <a:t>.</a:t>
            </a:r>
            <a:r>
              <a:rPr lang="el-GR" dirty="0" smtClean="0"/>
              <a:t> την ρύθμιση των οικονομικών της πόλης των Αθηνών, συμπεριέλαβε στην εκτέλεση δημοσίων έργων την ανέγερση ενός Σταδίου. </a:t>
            </a:r>
            <a:endParaRPr lang="el-GR" dirty="0" smtClean="0"/>
          </a:p>
          <a:p>
            <a:pPr>
              <a:buNone/>
            </a:pPr>
            <a:endParaRPr lang="el-GR" dirty="0" smtClean="0"/>
          </a:p>
          <a:p>
            <a:pPr>
              <a:buFont typeface="Wingdings" pitchFamily="2" charset="2"/>
              <a:buChar char="Ø"/>
            </a:pPr>
            <a:r>
              <a:rPr lang="el-GR" dirty="0" smtClean="0"/>
              <a:t>   </a:t>
            </a:r>
            <a:r>
              <a:rPr lang="el-GR" dirty="0" smtClean="0"/>
              <a:t>Ιδεώδης χώρος κρίθηκε η χαράδρα ανάμεσα στον λόφο του Αρδηττού και το απέναντι χαμηλό ύψωμα, έξω από το τείχος της πόλης, σε μία ειδυλλιακή τοποθεσία στις ήρεμες όχθες του </a:t>
            </a:r>
            <a:r>
              <a:rPr lang="el-GR" dirty="0" err="1" smtClean="0"/>
              <a:t>Ιλισσού</a:t>
            </a:r>
            <a:r>
              <a:rPr lang="el-GR" dirty="0" smtClean="0"/>
              <a:t>. Ο τόπος ήταν ιδιωτικός αλλά ο ιδιοκτήτης του </a:t>
            </a:r>
            <a:r>
              <a:rPr lang="el-GR" dirty="0" err="1" smtClean="0"/>
              <a:t>Δεινίας</a:t>
            </a:r>
            <a:r>
              <a:rPr lang="el-GR" dirty="0" smtClean="0"/>
              <a:t> τον παρεχώρησε </a:t>
            </a:r>
            <a:r>
              <a:rPr lang="el-GR" dirty="0" smtClean="0"/>
              <a:t>για </a:t>
            </a:r>
            <a:r>
              <a:rPr lang="el-GR" dirty="0" smtClean="0"/>
              <a:t>την πραγματοποίηση της ανέγερσης Σταδίου</a:t>
            </a:r>
            <a:endParaRPr lang="en-US" dirty="0" smtClean="0"/>
          </a:p>
          <a:p>
            <a:pPr>
              <a:buFont typeface="Wingdings" pitchFamily="2" charset="2"/>
              <a:buChar char="Ø"/>
            </a:pPr>
            <a:r>
              <a:rPr lang="el-GR" dirty="0" smtClean="0"/>
              <a:t> </a:t>
            </a:r>
            <a:r>
              <a:rPr lang="el-GR" dirty="0" smtClean="0"/>
              <a:t> Το </a:t>
            </a:r>
            <a:r>
              <a:rPr lang="el-GR" dirty="0" smtClean="0"/>
              <a:t>Στάδιο του Λυκούργου χρησιμοποιείται </a:t>
            </a:r>
            <a:r>
              <a:rPr lang="el-GR" dirty="0" smtClean="0"/>
              <a:t>για </a:t>
            </a:r>
            <a:r>
              <a:rPr lang="el-GR" dirty="0" smtClean="0"/>
              <a:t>πρώτη φορά στα Μεγάλα Παναθήναια το 330/329 </a:t>
            </a:r>
            <a:r>
              <a:rPr lang="el-GR" dirty="0" err="1" smtClean="0"/>
              <a:t>π.Χ.</a:t>
            </a:r>
            <a:r>
              <a:rPr lang="el-GR" dirty="0" smtClean="0"/>
              <a:t> </a:t>
            </a:r>
            <a:r>
              <a:rPr lang="el-GR" dirty="0" smtClean="0"/>
              <a:t>για </a:t>
            </a:r>
            <a:r>
              <a:rPr lang="el-GR" dirty="0" smtClean="0"/>
              <a:t>την τέλεση των γυμνικών αγώνων. </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C:\Documents and Settings\Administrator\Desktop\Plan.jpg"/>
          <p:cNvPicPr>
            <a:picLocks noGrp="1" noChangeAspect="1" noChangeArrowheads="1"/>
          </p:cNvPicPr>
          <p:nvPr>
            <p:ph idx="4294967295"/>
          </p:nvPr>
        </p:nvPicPr>
        <p:blipFill>
          <a:blip r:embed="rId2"/>
          <a:srcRect/>
          <a:stretch>
            <a:fillRect/>
          </a:stretch>
        </p:blipFill>
        <p:spPr bwMode="auto">
          <a:xfrm>
            <a:off x="1142976" y="1357298"/>
            <a:ext cx="7215187" cy="416718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14400" y="1071563"/>
            <a:ext cx="8229600" cy="4708525"/>
          </a:xfrm>
        </p:spPr>
        <p:txBody>
          <a:bodyPr>
            <a:normAutofit fontScale="92500" lnSpcReduction="20000"/>
          </a:bodyPr>
          <a:lstStyle/>
          <a:p>
            <a:pPr>
              <a:buFont typeface="Wingdings" pitchFamily="2" charset="2"/>
              <a:buChar char="Ø"/>
            </a:pPr>
            <a:r>
              <a:rPr lang="el-GR" dirty="0" smtClean="0"/>
              <a:t>  Στους </a:t>
            </a:r>
            <a:r>
              <a:rPr lang="el-GR" dirty="0" smtClean="0"/>
              <a:t>ρωμαϊκούς χρόνους η πόλη των Αθηνών δεν είχε πλέον πολιτική δύναμη. Γνώρισε όμως μία νέα πνευματική και καλλιτεχνική άνθηση επί της αυτοκρατορίας του Αδριανού μεταξύ των ετών 117-138 </a:t>
            </a:r>
            <a:r>
              <a:rPr lang="el-GR" dirty="0" err="1" smtClean="0"/>
              <a:t>μ.Χ</a:t>
            </a:r>
            <a:r>
              <a:rPr lang="el-GR" dirty="0" smtClean="0"/>
              <a:t>.</a:t>
            </a:r>
          </a:p>
          <a:p>
            <a:pPr>
              <a:buNone/>
            </a:pPr>
            <a:endParaRPr lang="en-US" dirty="0" smtClean="0"/>
          </a:p>
          <a:p>
            <a:pPr>
              <a:buFont typeface="Wingdings" pitchFamily="2" charset="2"/>
              <a:buChar char="Ø"/>
            </a:pPr>
            <a:r>
              <a:rPr lang="el-GR" dirty="0" smtClean="0"/>
              <a:t>  Σε </a:t>
            </a:r>
            <a:r>
              <a:rPr lang="el-GR" dirty="0" smtClean="0"/>
              <a:t>αυτή την περίοδο έζησε ο ρήτορας και σοφιστής Ηρώδης γιός του Αττικού ο οποίος διέθεσε ένα μέρος της μεγάλης του περιουσίας στην ανέγερση λαμπρών οικοδομημάτων σε πολλά ιερά και πόλεις της Ρωμαϊκής Αυτοκρατορίας.</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Documents and Settings\Administrator\Desktop\Moraitis.jpg"/>
          <p:cNvPicPr>
            <a:picLocks noGrp="1" noChangeAspect="1" noChangeArrowheads="1"/>
          </p:cNvPicPr>
          <p:nvPr>
            <p:ph idx="4294967295"/>
          </p:nvPr>
        </p:nvPicPr>
        <p:blipFill>
          <a:blip r:embed="rId2"/>
          <a:srcRect/>
          <a:stretch>
            <a:fillRect/>
          </a:stretch>
        </p:blipFill>
        <p:spPr bwMode="auto">
          <a:xfrm>
            <a:off x="1357290" y="1071546"/>
            <a:ext cx="6357937" cy="46101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14400" y="857250"/>
            <a:ext cx="8229600" cy="4708525"/>
          </a:xfrm>
        </p:spPr>
        <p:txBody>
          <a:bodyPr>
            <a:normAutofit fontScale="77500" lnSpcReduction="20000"/>
          </a:bodyPr>
          <a:lstStyle/>
          <a:p>
            <a:pPr>
              <a:buFont typeface="Wingdings" pitchFamily="2" charset="2"/>
              <a:buChar char="Ø"/>
            </a:pPr>
            <a:r>
              <a:rPr lang="el-GR" dirty="0" smtClean="0"/>
              <a:t>Στη γενναιοδωρία του Ηρώδη, οφείλονται σπουδαίες εργασίες στο Στάδιο, από το 139-144 </a:t>
            </a:r>
            <a:r>
              <a:rPr lang="el-GR" dirty="0" err="1" smtClean="0"/>
              <a:t>μ.Χ</a:t>
            </a:r>
            <a:r>
              <a:rPr lang="el-GR" dirty="0" smtClean="0"/>
              <a:t>. οι οποίες επέφεραν δύο κυρίως αλλαγές στην πρώτη του μορφή: </a:t>
            </a:r>
            <a:endParaRPr lang="el-GR" dirty="0" smtClean="0"/>
          </a:p>
          <a:p>
            <a:pPr>
              <a:buNone/>
            </a:pPr>
            <a:r>
              <a:rPr lang="el-GR" dirty="0" smtClean="0"/>
              <a:t> </a:t>
            </a:r>
            <a:r>
              <a:rPr lang="el-GR" dirty="0" smtClean="0"/>
              <a:t>     α) την </a:t>
            </a:r>
            <a:r>
              <a:rPr lang="el-GR" dirty="0" smtClean="0"/>
              <a:t>μετατροπή της αρχικής ευθύγραμμης μορφής σε </a:t>
            </a:r>
            <a:r>
              <a:rPr lang="el-GR" dirty="0" err="1" smtClean="0"/>
              <a:t>πεταλόσχημη</a:t>
            </a:r>
            <a:r>
              <a:rPr lang="el-GR" dirty="0" smtClean="0"/>
              <a:t> </a:t>
            </a:r>
            <a:r>
              <a:rPr lang="el-GR" dirty="0" smtClean="0"/>
              <a:t>και </a:t>
            </a:r>
          </a:p>
          <a:p>
            <a:pPr>
              <a:buNone/>
            </a:pPr>
            <a:r>
              <a:rPr lang="el-GR" dirty="0" smtClean="0"/>
              <a:t> </a:t>
            </a:r>
            <a:r>
              <a:rPr lang="el-GR" dirty="0" smtClean="0"/>
              <a:t>    β) την </a:t>
            </a:r>
            <a:r>
              <a:rPr lang="el-GR" dirty="0" smtClean="0"/>
              <a:t>κάλυψη του χώρου </a:t>
            </a:r>
            <a:r>
              <a:rPr lang="el-GR" dirty="0" err="1" smtClean="0"/>
              <a:t>γιά</a:t>
            </a:r>
            <a:r>
              <a:rPr lang="el-GR" dirty="0" smtClean="0"/>
              <a:t> τους θεατές, του θεάτρου, με σειρές καθισμάτων, εδωλίων από λευκό πεντελικό μάρμαρο</a:t>
            </a:r>
            <a:r>
              <a:rPr lang="el-GR" dirty="0" smtClean="0"/>
              <a:t>. </a:t>
            </a:r>
          </a:p>
          <a:p>
            <a:pPr>
              <a:buFont typeface="Wingdings" pitchFamily="2" charset="2"/>
              <a:buChar char="Ø"/>
            </a:pPr>
            <a:r>
              <a:rPr lang="el-GR" dirty="0" smtClean="0"/>
              <a:t> </a:t>
            </a:r>
            <a:r>
              <a:rPr lang="el-GR" dirty="0" smtClean="0"/>
              <a:t>Τον </a:t>
            </a:r>
            <a:r>
              <a:rPr lang="el-GR" dirty="0" smtClean="0"/>
              <a:t>όλο </a:t>
            </a:r>
            <a:r>
              <a:rPr lang="el-GR" dirty="0" smtClean="0"/>
              <a:t>χώρο </a:t>
            </a:r>
            <a:r>
              <a:rPr lang="el-GR" dirty="0" smtClean="0"/>
              <a:t>κοσμούσαν αγάλματα μαρμάρινα, χάλκινα </a:t>
            </a:r>
            <a:r>
              <a:rPr lang="el-GR" dirty="0" smtClean="0"/>
              <a:t>ακόμα και χρυσά. </a:t>
            </a:r>
          </a:p>
          <a:p>
            <a:pPr>
              <a:buFont typeface="Wingdings" pitchFamily="2" charset="2"/>
              <a:buChar char="Ø"/>
            </a:pPr>
            <a:r>
              <a:rPr lang="el-GR" dirty="0" smtClean="0"/>
              <a:t>Στη </a:t>
            </a:r>
            <a:r>
              <a:rPr lang="el-GR" dirty="0" smtClean="0"/>
              <a:t>κορυφή του Αρδηττού είχε κτιστεί ο ναός της θεάς </a:t>
            </a:r>
            <a:r>
              <a:rPr lang="el-GR" dirty="0" smtClean="0"/>
              <a:t>Τύχης. </a:t>
            </a:r>
            <a:r>
              <a:rPr lang="el-GR" dirty="0" smtClean="0"/>
              <a:t>Οι Αθηναίοι δίκαια ήταν περήφανοι </a:t>
            </a:r>
            <a:r>
              <a:rPr lang="el-GR" dirty="0" smtClean="0"/>
              <a:t>για </a:t>
            </a:r>
            <a:r>
              <a:rPr lang="el-GR" dirty="0" smtClean="0"/>
              <a:t>το Παναθηναϊκό Στάδιο, που εφάμιλλο δεν υπήρχε στον κόσμο. </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C:\Documents and Settings\Administrator\Desktop\Stadion.jpg"/>
          <p:cNvPicPr>
            <a:picLocks noGrp="1" noChangeAspect="1" noChangeArrowheads="1"/>
          </p:cNvPicPr>
          <p:nvPr>
            <p:ph idx="4294967295"/>
          </p:nvPr>
        </p:nvPicPr>
        <p:blipFill>
          <a:blip r:embed="rId2"/>
          <a:srcRect/>
          <a:stretch>
            <a:fillRect/>
          </a:stretch>
        </p:blipFill>
        <p:spPr bwMode="auto">
          <a:xfrm>
            <a:off x="2643174" y="500042"/>
            <a:ext cx="4500562" cy="59182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708525"/>
          </a:xfrm>
        </p:spPr>
        <p:txBody>
          <a:bodyPr/>
          <a:lstStyle/>
          <a:p>
            <a:pPr>
              <a:buFont typeface="Wingdings" pitchFamily="2" charset="2"/>
              <a:buChar char="Ø"/>
            </a:pPr>
            <a:r>
              <a:rPr lang="en-US" dirty="0" smtClean="0"/>
              <a:t>     </a:t>
            </a:r>
            <a:r>
              <a:rPr lang="el-GR" dirty="0" smtClean="0"/>
              <a:t>Με </a:t>
            </a:r>
            <a:r>
              <a:rPr lang="el-GR" dirty="0" smtClean="0"/>
              <a:t>την επικράτηση της χριστιανικής θρησκείας και την απαγόρευση ειδωλολατρικών εκδηλώσεων και βάρβαρων θεαμάτων των ρωμαϊκών χρόνων όπως ήταν αιματηρές μονομαχίες και θηριομαχίες, το Παναθηναϊκό Στάδιο έχασε τη λάμψη του και με την πάροδο του χρόνου έλαβε τη θλιβερή εικόνα της εγκατάλειψης</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057275" y="1143000"/>
            <a:ext cx="8086725" cy="4708525"/>
          </a:xfrm>
        </p:spPr>
        <p:txBody>
          <a:bodyPr>
            <a:normAutofit fontScale="92500" lnSpcReduction="20000"/>
          </a:bodyPr>
          <a:lstStyle/>
          <a:p>
            <a:pPr>
              <a:buFont typeface="Wingdings" pitchFamily="2" charset="2"/>
              <a:buChar char="Ø"/>
            </a:pPr>
            <a:r>
              <a:rPr lang="el-GR" dirty="0" smtClean="0"/>
              <a:t>Αρχαιολογικές έρευνες ήδη από το 1836, είχαν αποκαλύψει ίχνη του αρχαίου Σταδίου του Ηρώδη και βάσει αυτών των δεδομένων αλλά και των ανασκαφικών ευρημάτων του </a:t>
            </a:r>
            <a:r>
              <a:rPr lang="el-GR" dirty="0" err="1" smtClean="0"/>
              <a:t>Ερνέστου</a:t>
            </a:r>
            <a:r>
              <a:rPr lang="el-GR" dirty="0" smtClean="0"/>
              <a:t> </a:t>
            </a:r>
            <a:r>
              <a:rPr lang="el-GR" dirty="0" err="1" smtClean="0"/>
              <a:t>Τσίλλερ</a:t>
            </a:r>
            <a:r>
              <a:rPr lang="el-GR" dirty="0" smtClean="0"/>
              <a:t> </a:t>
            </a:r>
            <a:r>
              <a:rPr lang="el-GR" dirty="0" smtClean="0"/>
              <a:t>το 1869 συντάχθηκε το σχέδιο ανακατασκευής του από τον αρχιτέκτονα </a:t>
            </a:r>
            <a:r>
              <a:rPr lang="el-GR" dirty="0" err="1" smtClean="0"/>
              <a:t>Αναστάση</a:t>
            </a:r>
            <a:r>
              <a:rPr lang="el-GR" dirty="0" smtClean="0"/>
              <a:t> Μεταξά. </a:t>
            </a:r>
            <a:endParaRPr lang="el-GR" dirty="0" smtClean="0"/>
          </a:p>
          <a:p>
            <a:pPr>
              <a:buFont typeface="Wingdings" pitchFamily="2" charset="2"/>
              <a:buChar char="Ø"/>
            </a:pPr>
            <a:r>
              <a:rPr lang="el-GR" dirty="0" smtClean="0"/>
              <a:t>Η </a:t>
            </a:r>
            <a:r>
              <a:rPr lang="el-GR" dirty="0" smtClean="0"/>
              <a:t>ανακατασκευή του Σταδίου από πεντελικό μάρμαρο διακρίνεται για την πιστότητα της σε μεγάλο βαθμό ως προς το αρχαίο μνημείο του </a:t>
            </a:r>
            <a:r>
              <a:rPr lang="el-GR" dirty="0" smtClean="0"/>
              <a:t>Ηρώδη.</a:t>
            </a:r>
            <a:endParaRPr lang="el-G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317</TotalTime>
  <Words>660</Words>
  <Application>Microsoft Office PowerPoint</Application>
  <PresentationFormat>On-screen Show (4:3)</PresentationFormat>
  <Paragraphs>23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Trek</vt:lpstr>
      <vt:lpstr>Το Παναθηναϊκο Σταδιο</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ΕΙΚΟΝΕΣ ΑΠΟ ΤΟ ΠΑΝΑΘΗΝΑΙΚΟ ΣΤΑΔΙΟ </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Παναθηναϊκό Στάδιο</dc:title>
  <dc:creator>*</dc:creator>
  <cp:lastModifiedBy>*</cp:lastModifiedBy>
  <cp:revision>14</cp:revision>
  <dcterms:created xsi:type="dcterms:W3CDTF">2014-03-23T13:04:03Z</dcterms:created>
  <dcterms:modified xsi:type="dcterms:W3CDTF">2014-03-23T18:21:11Z</dcterms:modified>
</cp:coreProperties>
</file>